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08" r:id="rId1"/>
  </p:sldMasterIdLst>
  <p:notesMasterIdLst>
    <p:notesMasterId r:id="rId52"/>
  </p:notesMasterIdLst>
  <p:sldIdLst>
    <p:sldId id="256" r:id="rId2"/>
    <p:sldId id="307" r:id="rId3"/>
    <p:sldId id="367" r:id="rId4"/>
    <p:sldId id="368" r:id="rId5"/>
    <p:sldId id="342" r:id="rId6"/>
    <p:sldId id="343" r:id="rId7"/>
    <p:sldId id="309" r:id="rId8"/>
    <p:sldId id="381" r:id="rId9"/>
    <p:sldId id="357" r:id="rId10"/>
    <p:sldId id="385" r:id="rId11"/>
    <p:sldId id="308" r:id="rId12"/>
    <p:sldId id="261" r:id="rId13"/>
    <p:sldId id="325" r:id="rId14"/>
    <p:sldId id="407" r:id="rId15"/>
    <p:sldId id="386" r:id="rId16"/>
    <p:sldId id="409" r:id="rId17"/>
    <p:sldId id="387" r:id="rId18"/>
    <p:sldId id="388" r:id="rId19"/>
    <p:sldId id="389" r:id="rId20"/>
    <p:sldId id="390" r:id="rId21"/>
    <p:sldId id="392" r:id="rId22"/>
    <p:sldId id="393" r:id="rId23"/>
    <p:sldId id="394" r:id="rId24"/>
    <p:sldId id="395" r:id="rId25"/>
    <p:sldId id="396" r:id="rId26"/>
    <p:sldId id="397" r:id="rId27"/>
    <p:sldId id="398" r:id="rId28"/>
    <p:sldId id="400" r:id="rId29"/>
    <p:sldId id="406" r:id="rId30"/>
    <p:sldId id="402" r:id="rId31"/>
    <p:sldId id="403" r:id="rId32"/>
    <p:sldId id="408" r:id="rId33"/>
    <p:sldId id="315" r:id="rId34"/>
    <p:sldId id="331" r:id="rId35"/>
    <p:sldId id="316" r:id="rId36"/>
    <p:sldId id="317" r:id="rId37"/>
    <p:sldId id="375" r:id="rId38"/>
    <p:sldId id="370" r:id="rId39"/>
    <p:sldId id="319" r:id="rId40"/>
    <p:sldId id="339" r:id="rId41"/>
    <p:sldId id="312" r:id="rId42"/>
    <p:sldId id="336" r:id="rId43"/>
    <p:sldId id="291" r:id="rId44"/>
    <p:sldId id="322" r:id="rId45"/>
    <p:sldId id="324" r:id="rId46"/>
    <p:sldId id="378" r:id="rId47"/>
    <p:sldId id="323" r:id="rId48"/>
    <p:sldId id="338" r:id="rId49"/>
    <p:sldId id="326" r:id="rId50"/>
    <p:sldId id="405" r:id="rId5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33B5"/>
    <a:srgbClr val="FF9933"/>
    <a:srgbClr val="6B23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1250" autoAdjust="0"/>
    <p:restoredTop sz="86323" autoAdjust="0"/>
  </p:normalViewPr>
  <p:slideViewPr>
    <p:cSldViewPr>
      <p:cViewPr varScale="1">
        <p:scale>
          <a:sx n="59" d="100"/>
          <a:sy n="59" d="100"/>
        </p:scale>
        <p:origin x="-136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038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Поступление</c:v>
                </c:pt>
              </c:strCache>
            </c:strRef>
          </c:tx>
          <c:marker>
            <c:symbol val="none"/>
          </c:marker>
          <c:cat>
            <c:strRef>
              <c:f>Лист1!$A$2:$A$13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1">
                  <c:v>8</c:v>
                </c:pt>
                <c:pt idx="2">
                  <c:v>2</c:v>
                </c:pt>
                <c:pt idx="3">
                  <c:v>5</c:v>
                </c:pt>
                <c:pt idx="4">
                  <c:v>6</c:v>
                </c:pt>
                <c:pt idx="5">
                  <c:v>4</c:v>
                </c:pt>
                <c:pt idx="6">
                  <c:v>6</c:v>
                </c:pt>
                <c:pt idx="7">
                  <c:v>2</c:v>
                </c:pt>
                <c:pt idx="8">
                  <c:v>3</c:v>
                </c:pt>
                <c:pt idx="9">
                  <c:v>6</c:v>
                </c:pt>
                <c:pt idx="10">
                  <c:v>10</c:v>
                </c:pt>
                <c:pt idx="11">
                  <c:v>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Выбытие</c:v>
                </c:pt>
              </c:strCache>
            </c:strRef>
          </c:tx>
          <c:marker>
            <c:symbol val="none"/>
          </c:marker>
          <c:cat>
            <c:strRef>
              <c:f>Лист1!$A$2:$A$13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Лист1!$C$2:$C$13</c:f>
              <c:numCache>
                <c:formatCode>General</c:formatCode>
                <c:ptCount val="12"/>
                <c:pt idx="1">
                  <c:v>5</c:v>
                </c:pt>
                <c:pt idx="2">
                  <c:v>7</c:v>
                </c:pt>
                <c:pt idx="3">
                  <c:v>8</c:v>
                </c:pt>
                <c:pt idx="4">
                  <c:v>11</c:v>
                </c:pt>
                <c:pt idx="5">
                  <c:v>3</c:v>
                </c:pt>
                <c:pt idx="6">
                  <c:v>2</c:v>
                </c:pt>
                <c:pt idx="7">
                  <c:v>5</c:v>
                </c:pt>
                <c:pt idx="8">
                  <c:v>2</c:v>
                </c:pt>
                <c:pt idx="9">
                  <c:v>12</c:v>
                </c:pt>
                <c:pt idx="10">
                  <c:v>5</c:v>
                </c:pt>
                <c:pt idx="11">
                  <c:v>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899968"/>
        <c:axId val="4901504"/>
      </c:lineChart>
      <c:catAx>
        <c:axId val="4899968"/>
        <c:scaling>
          <c:orientation val="minMax"/>
        </c:scaling>
        <c:delete val="0"/>
        <c:axPos val="b"/>
        <c:majorTickMark val="out"/>
        <c:minorTickMark val="none"/>
        <c:tickLblPos val="nextTo"/>
        <c:crossAx val="4901504"/>
        <c:crosses val="autoZero"/>
        <c:auto val="1"/>
        <c:lblAlgn val="ctr"/>
        <c:lblOffset val="100"/>
        <c:noMultiLvlLbl val="0"/>
      </c:catAx>
      <c:valAx>
        <c:axId val="49015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8999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5515861094987802"/>
          <c:y val="0.27918087014721954"/>
          <c:w val="0.22445623433223066"/>
          <c:h val="0.19214023645069253"/>
        </c:manualLayout>
      </c:layout>
      <c:overlay val="0"/>
      <c:txPr>
        <a:bodyPr/>
        <a:lstStyle/>
        <a:p>
          <a:pPr>
            <a:defRPr sz="20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Средняя заработная плата среднего медицинского персонала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3.3597563621087208E-3"/>
                  <c:y val="-2.15611234269623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439025448434883E-2"/>
                  <c:y val="-2.63524841885094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8.3993909052718016E-3"/>
                  <c:y val="-2.87481645692830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29935</c:v>
                </c:pt>
                <c:pt idx="1">
                  <c:v>31076</c:v>
                </c:pt>
                <c:pt idx="2">
                  <c:v>34494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Уровень заработной платы по "дорожной карте"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1759147267380525E-2"/>
                  <c:y val="-3.35395253308302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1838416353706685E-2"/>
                  <c:y val="-2.63524841885094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1759147267380586E-2"/>
                  <c:y val="-1.6769762665415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24831</c:v>
                </c:pt>
                <c:pt idx="1">
                  <c:v>29310</c:v>
                </c:pt>
                <c:pt idx="2">
                  <c:v>30853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1723776"/>
        <c:axId val="41725312"/>
        <c:axId val="0"/>
      </c:bar3DChart>
      <c:catAx>
        <c:axId val="41723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41725312"/>
        <c:crosses val="autoZero"/>
        <c:auto val="1"/>
        <c:lblAlgn val="ctr"/>
        <c:lblOffset val="100"/>
        <c:noMultiLvlLbl val="0"/>
      </c:catAx>
      <c:valAx>
        <c:axId val="417253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1723776"/>
        <c:crosses val="autoZero"/>
        <c:crossBetween val="between"/>
      </c:valAx>
      <c:spPr>
        <a:noFill/>
        <a:ln w="25394">
          <a:noFill/>
        </a:ln>
      </c:spPr>
    </c:plotArea>
    <c:legend>
      <c:legendPos val="r"/>
      <c:layout>
        <c:manualLayout>
          <c:xMode val="edge"/>
          <c:yMode val="edge"/>
          <c:x val="0.6597061509467107"/>
          <c:y val="0.28448912021561884"/>
          <c:w val="0.33021457996696341"/>
          <c:h val="0.28488525634157352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 дет.дом</c:v>
                </c:pt>
              </c:strCache>
            </c:strRef>
          </c:tx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1.1000000000000001</c:v>
                </c:pt>
                <c:pt idx="1">
                  <c:v>1.5</c:v>
                </c:pt>
                <c:pt idx="2">
                  <c:v>5.8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 родную семью</c:v>
                </c:pt>
              </c:strCache>
            </c:strRef>
          </c:tx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45.2</c:v>
                </c:pt>
                <c:pt idx="1">
                  <c:v>40</c:v>
                </c:pt>
                <c:pt idx="2">
                  <c:v>18.7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 семью</c:v>
                </c:pt>
              </c:strCache>
            </c:strRef>
          </c:tx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98.9</c:v>
                </c:pt>
                <c:pt idx="1">
                  <c:v>98.5</c:v>
                </c:pt>
                <c:pt idx="2">
                  <c:v>94.2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Всего</c:v>
                </c:pt>
              </c:strCache>
            </c:strRef>
          </c:tx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843776"/>
        <c:axId val="35454976"/>
        <c:axId val="4846016"/>
      </c:bar3DChart>
      <c:catAx>
        <c:axId val="4843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5454976"/>
        <c:crosses val="autoZero"/>
        <c:auto val="1"/>
        <c:lblAlgn val="ctr"/>
        <c:lblOffset val="100"/>
        <c:noMultiLvlLbl val="0"/>
      </c:catAx>
      <c:valAx>
        <c:axId val="354549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843776"/>
        <c:crosses val="autoZero"/>
        <c:crossBetween val="between"/>
      </c:valAx>
      <c:serAx>
        <c:axId val="4846016"/>
        <c:scaling>
          <c:orientation val="minMax"/>
        </c:scaling>
        <c:delete val="1"/>
        <c:axPos val="b"/>
        <c:majorTickMark val="out"/>
        <c:minorTickMark val="none"/>
        <c:tickLblPos val="nextTo"/>
        <c:crossAx val="35454976"/>
        <c:crosses val="autoZero"/>
      </c:serAx>
      <c:spPr>
        <a:noFill/>
        <a:ln w="25395">
          <a:noFill/>
        </a:ln>
      </c:spPr>
    </c:plotArea>
    <c:legend>
      <c:legendPos val="r"/>
      <c:layout>
        <c:manualLayout>
          <c:xMode val="edge"/>
          <c:yMode val="edge"/>
          <c:x val="0.73764632207837533"/>
          <c:y val="0.33007557759944495"/>
          <c:w val="0.24013813618851773"/>
          <c:h val="0.3688410572341277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(всего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45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сотрудников</a:t>
            </a:r>
            <a:r>
              <a:rPr lang="ru-RU" dirty="0"/>
              <a:t>)</a:t>
            </a:r>
          </a:p>
        </c:rich>
      </c:tx>
      <c:layout>
        <c:manualLayout>
          <c:xMode val="edge"/>
          <c:yMode val="edge"/>
          <c:x val="0.29324993340396993"/>
          <c:y val="1.5154566159315634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6.4340746438625224E-2"/>
          <c:y val="0.124806155797504"/>
          <c:w val="0.54144668107170757"/>
          <c:h val="0.81976269612018426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(всего 45 сотрудников)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Высшая-1</c:v>
                </c:pt>
                <c:pt idx="1">
                  <c:v>Первая-35</c:v>
                </c:pt>
                <c:pt idx="2">
                  <c:v>Вторая-6</c:v>
                </c:pt>
                <c:pt idx="3">
                  <c:v>Не аттестованные-3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</c:v>
                </c:pt>
                <c:pt idx="1">
                  <c:v>35</c:v>
                </c:pt>
                <c:pt idx="2">
                  <c:v>6</c:v>
                </c:pt>
                <c:pt idx="3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5398">
          <a:noFill/>
        </a:ln>
      </c:spPr>
    </c:plotArea>
    <c:legend>
      <c:legendPos val="r"/>
      <c:layout>
        <c:manualLayout>
          <c:xMode val="edge"/>
          <c:yMode val="edge"/>
          <c:x val="0.70036461883821111"/>
          <c:y val="0.26324891370094688"/>
          <c:w val="0.28992783933177474"/>
          <c:h val="0.410707452258391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(всего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сотрудников</a:t>
            </a:r>
            <a:r>
              <a:rPr lang="ru-RU" dirty="0"/>
              <a:t>)</a:t>
            </a:r>
          </a:p>
        </c:rich>
      </c:tx>
      <c:layout>
        <c:manualLayout>
          <c:xMode val="edge"/>
          <c:yMode val="edge"/>
          <c:x val="0.32390160117979744"/>
          <c:y val="2.179855110279737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8639538503979242E-2"/>
          <c:y val="0.13804280184716894"/>
          <c:w val="0.5290397875777515"/>
          <c:h val="0.8349837589775502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(всего 23 сотрудников)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Высшая-4</c:v>
                </c:pt>
                <c:pt idx="1">
                  <c:v>Первая-11</c:v>
                </c:pt>
                <c:pt idx="2">
                  <c:v>Не аттестованные-8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</c:v>
                </c:pt>
                <c:pt idx="1">
                  <c:v>11</c:v>
                </c:pt>
                <c:pt idx="2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5392">
          <a:noFill/>
        </a:ln>
      </c:spPr>
    </c:plotArea>
    <c:legend>
      <c:legendPos val="r"/>
      <c:layout>
        <c:manualLayout>
          <c:xMode val="edge"/>
          <c:yMode val="edge"/>
          <c:x val="0.6971945558541206"/>
          <c:y val="0.3586854697589717"/>
          <c:w val="0.29348352791712062"/>
          <c:h val="0.44157627874858402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2119055247580461E-2"/>
          <c:y val="3.9234208688280939E-2"/>
          <c:w val="0.61598176930779069"/>
          <c:h val="0.826002041632589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высшее</c:v>
                </c:pt>
              </c:strCache>
            </c:strRef>
          </c:tx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20.3</c:v>
                </c:pt>
                <c:pt idx="1">
                  <c:v>22.1</c:v>
                </c:pt>
                <c:pt idx="2">
                  <c:v>21.9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среднее специальное</c:v>
                </c:pt>
              </c:strCache>
            </c:strRef>
          </c:tx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51.9</c:v>
                </c:pt>
                <c:pt idx="1">
                  <c:v>61.1</c:v>
                </c:pt>
                <c:pt idx="2">
                  <c:v>47.4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общее среднее</c:v>
                </c:pt>
              </c:strCache>
            </c:strRef>
          </c:tx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27.8</c:v>
                </c:pt>
                <c:pt idx="1">
                  <c:v>16.8</c:v>
                </c:pt>
                <c:pt idx="2">
                  <c:v>30.7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760576"/>
        <c:axId val="36326400"/>
      </c:barChart>
      <c:catAx>
        <c:axId val="367605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6326400"/>
        <c:crosses val="autoZero"/>
        <c:auto val="1"/>
        <c:lblAlgn val="ctr"/>
        <c:lblOffset val="100"/>
        <c:noMultiLvlLbl val="0"/>
      </c:catAx>
      <c:valAx>
        <c:axId val="363264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6760576"/>
        <c:crosses val="autoZero"/>
        <c:crossBetween val="between"/>
      </c:valAx>
      <c:spPr>
        <a:noFill/>
        <a:ln w="25392">
          <a:noFill/>
        </a:ln>
      </c:spPr>
    </c:plotArea>
    <c:legend>
      <c:legendPos val="r"/>
      <c:layout>
        <c:manualLayout>
          <c:xMode val="edge"/>
          <c:yMode val="edge"/>
          <c:x val="0.69479038458244535"/>
          <c:y val="0.32788319512768177"/>
          <c:w val="0.30357295385613486"/>
          <c:h val="0.3677780657164690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3200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Общее финансирование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 sz="3200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детей,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</c:title>
    <c:autoTitleDeleted val="0"/>
    <c:view3D>
      <c:rotX val="15"/>
      <c:rotY val="2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263987875486792"/>
          <c:y val="0.11044637015640239"/>
          <c:w val="0.57359986058579548"/>
          <c:h val="0.85055981434161643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Общее финансирование на содержание детей, руб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spPr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71236399.260000005</c:v>
                </c:pt>
                <c:pt idx="1">
                  <c:v>68719908</c:v>
                </c:pt>
                <c:pt idx="2">
                  <c:v>52400915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36352384"/>
        <c:axId val="36353920"/>
        <c:axId val="35151360"/>
      </c:bar3DChart>
      <c:catAx>
        <c:axId val="36352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36353920"/>
        <c:crosses val="autoZero"/>
        <c:auto val="1"/>
        <c:lblAlgn val="ctr"/>
        <c:lblOffset val="100"/>
        <c:noMultiLvlLbl val="0"/>
      </c:catAx>
      <c:valAx>
        <c:axId val="36353920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crossAx val="36352384"/>
        <c:crosses val="autoZero"/>
        <c:crossBetween val="between"/>
        <c:minorUnit val="10000000"/>
      </c:valAx>
      <c:serAx>
        <c:axId val="35151360"/>
        <c:scaling>
          <c:orientation val="minMax"/>
        </c:scaling>
        <c:delete val="1"/>
        <c:axPos val="b"/>
        <c:majorTickMark val="out"/>
        <c:minorTickMark val="none"/>
        <c:tickLblPos val="nextTo"/>
        <c:crossAx val="36353920"/>
        <c:crosses val="autoZero"/>
      </c:serAx>
      <c:spPr>
        <a:noFill/>
        <a:ln w="25393">
          <a:noFill/>
        </a:ln>
      </c:spPr>
    </c:plotArea>
    <c:legend>
      <c:legendPos val="r"/>
      <c:layout>
        <c:manualLayout>
          <c:xMode val="edge"/>
          <c:yMode val="edge"/>
          <c:x val="0.72404369032742688"/>
          <c:y val="0.47992136676171782"/>
          <c:w val="0.26659156848845705"/>
          <c:h val="0.19175647150316635"/>
        </c:manualLayout>
      </c:layout>
      <c:overlay val="0"/>
      <c:txPr>
        <a:bodyPr/>
        <a:lstStyle/>
        <a:p>
          <a:pPr>
            <a:defRPr sz="20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Расходы на содержание </a:t>
            </a:r>
          </a:p>
        </c:rich>
      </c:tx>
      <c:layout>
        <c:manualLayout>
          <c:xMode val="edge"/>
          <c:yMode val="edge"/>
          <c:x val="0.31046230980569456"/>
          <c:y val="0"/>
        </c:manualLayout>
      </c:layout>
      <c:overlay val="0"/>
    </c:title>
    <c:autoTitleDeleted val="0"/>
    <c:view3D>
      <c:rotX val="15"/>
      <c:rotY val="2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2134897920578695E-2"/>
          <c:y val="3.6311131083800637E-2"/>
          <c:w val="0.57751695031686734"/>
          <c:h val="0.87401705059820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стоимость 1 койко дня,руб</c:v>
                </c:pt>
              </c:strCache>
            </c:strRef>
          </c:tx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4932.59</c:v>
                </c:pt>
                <c:pt idx="1">
                  <c:v>5589</c:v>
                </c:pt>
                <c:pt idx="2">
                  <c:v>5017.6400000000003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стоимость питания 1 к/дня, руб</c:v>
                </c:pt>
              </c:strCache>
            </c:strRef>
          </c:tx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182</c:v>
                </c:pt>
                <c:pt idx="1">
                  <c:v>189.87</c:v>
                </c:pt>
                <c:pt idx="2">
                  <c:v>198.69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расход медикаментов на 1 к/день</c:v>
                </c:pt>
              </c:strCache>
            </c:strRef>
          </c:tx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46.309999999999995</c:v>
                </c:pt>
                <c:pt idx="1">
                  <c:v>58.77</c:v>
                </c:pt>
                <c:pt idx="2">
                  <c:v>54.190000000000005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1916672"/>
        <c:axId val="41926656"/>
        <c:axId val="0"/>
      </c:bar3DChart>
      <c:catAx>
        <c:axId val="419166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41926656"/>
        <c:crosses val="autoZero"/>
        <c:auto val="1"/>
        <c:lblAlgn val="ctr"/>
        <c:lblOffset val="100"/>
        <c:noMultiLvlLbl val="0"/>
      </c:catAx>
      <c:valAx>
        <c:axId val="4192665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orbel"/>
                    <a:ea typeface="Corbel"/>
                    <a:cs typeface="Corbel"/>
                  </a:defRPr>
                </a:pPr>
                <a:r>
                  <a:rPr lang="ru-RU"/>
                  <a:t>Стоимость, руб.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41916672"/>
        <c:crosses val="autoZero"/>
        <c:crossBetween val="between"/>
      </c:valAx>
      <c:spPr>
        <a:noFill/>
        <a:ln w="25412">
          <a:noFill/>
        </a:ln>
      </c:spPr>
    </c:plotArea>
    <c:legend>
      <c:legendPos val="r"/>
      <c:layout>
        <c:manualLayout>
          <c:xMode val="edge"/>
          <c:yMode val="edge"/>
          <c:x val="0.66758827021622302"/>
          <c:y val="0.26267638381430625"/>
          <c:w val="0.32050696787901528"/>
          <c:h val="0.49221821075486366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эффективности</a:t>
            </a:r>
            <a:r>
              <a:rPr lang="ru-RU" sz="24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закупок по 44-ФЗ</a:t>
            </a:r>
            <a:r>
              <a:rPr lang="ru-RU" sz="24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defRPr sz="2000"/>
            </a:pPr>
            <a:r>
              <a:rPr lang="ru-RU" sz="24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2017-2019 гг.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5674759026005636"/>
          <c:y val="0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электронный аукцион</c:v>
                </c:pt>
              </c:strCache>
            </c:strRef>
          </c:tx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112</c:v>
                </c:pt>
                <c:pt idx="1">
                  <c:v>110</c:v>
                </c:pt>
                <c:pt idx="2">
                  <c:v>73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запрос котировок</c:v>
                </c:pt>
              </c:strCache>
            </c:strRef>
          </c:tx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7</c:v>
                </c:pt>
                <c:pt idx="1">
                  <c:v>2</c:v>
                </c:pt>
                <c:pt idx="2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закупки до  100 т.р.</c:v>
                </c:pt>
              </c:strCache>
            </c:strRef>
          </c:tx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168</c:v>
                </c:pt>
                <c:pt idx="1">
                  <c:v>163</c:v>
                </c:pt>
                <c:pt idx="2">
                  <c:v>208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132224"/>
        <c:axId val="42133760"/>
      </c:barChart>
      <c:catAx>
        <c:axId val="421322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42133760"/>
        <c:crosses val="autoZero"/>
        <c:auto val="1"/>
        <c:lblAlgn val="ctr"/>
        <c:lblOffset val="100"/>
        <c:noMultiLvlLbl val="0"/>
      </c:catAx>
      <c:valAx>
        <c:axId val="4213376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999" b="1" i="0" u="none" strike="noStrike" baseline="0">
                    <a:solidFill>
                      <a:srgbClr val="000000"/>
                    </a:solidFill>
                    <a:latin typeface="Corbel"/>
                    <a:ea typeface="Corbel"/>
                    <a:cs typeface="Corbel"/>
                  </a:defRPr>
                </a:pPr>
                <a:r>
                  <a:rPr lang="ru-RU"/>
                  <a:t>количество, шт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42132224"/>
        <c:crosses val="autoZero"/>
        <c:crossBetween val="between"/>
      </c:valAx>
      <c:spPr>
        <a:noFill/>
        <a:ln w="25382">
          <a:noFill/>
        </a:ln>
      </c:spPr>
    </c:plotArea>
    <c:legend>
      <c:legendPos val="r"/>
      <c:layout>
        <c:manualLayout>
          <c:xMode val="edge"/>
          <c:yMode val="edge"/>
          <c:x val="0.79721850349961121"/>
          <c:y val="0.40530417493226428"/>
          <c:w val="0.19749041773136325"/>
          <c:h val="0.41198591479824953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Средняя заработная плата врачей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8.09033450921357E-3"/>
                  <c:y val="-1.41112940352930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6180669018427112E-3"/>
                  <c:y val="-2.11669410529395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9.7084014110562673E-3"/>
                  <c:y val="-2.587070573137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44160</c:v>
                </c:pt>
                <c:pt idx="1">
                  <c:v>58096</c:v>
                </c:pt>
                <c:pt idx="2">
                  <c:v>62630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Уровень заработной платы по "дорожной карте"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2944535214741688E-2"/>
                  <c:y val="-2.58707057313705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180669018427112E-3"/>
                  <c:y val="-2.11669410529395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2.58707057313706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49662</c:v>
                </c:pt>
                <c:pt idx="1">
                  <c:v>58620</c:v>
                </c:pt>
                <c:pt idx="2">
                  <c:v>61706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1670528"/>
        <c:axId val="41672064"/>
        <c:axId val="0"/>
      </c:bar3DChart>
      <c:catAx>
        <c:axId val="416705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41672064"/>
        <c:crosses val="autoZero"/>
        <c:auto val="1"/>
        <c:lblAlgn val="ctr"/>
        <c:lblOffset val="100"/>
        <c:noMultiLvlLbl val="0"/>
      </c:catAx>
      <c:valAx>
        <c:axId val="416720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1670528"/>
        <c:crosses val="autoZero"/>
        <c:crossBetween val="between"/>
      </c:valAx>
      <c:spPr>
        <a:noFill/>
        <a:ln w="25407">
          <a:noFill/>
        </a:ln>
      </c:spPr>
    </c:plotArea>
    <c:legend>
      <c:legendPos val="r"/>
      <c:layout>
        <c:manualLayout>
          <c:xMode val="edge"/>
          <c:yMode val="edge"/>
          <c:x val="0.65110550593048055"/>
          <c:y val="0.34722616774661902"/>
          <c:w val="0.33852035665794317"/>
          <c:h val="0.22087990029500387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681A69-FDF7-43CC-8997-123F6B618E83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81BCA4-087D-4435-B6EE-DA51EC9139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9622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81BCA4-087D-4435-B6EE-DA51EC91396B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5897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1ACF8C-A8CD-4BE7-91EF-B19EE7A0924B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0B1F72-1F6A-4416-BE0F-B6949F317E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1ACF8C-A8CD-4BE7-91EF-B19EE7A0924B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0B1F72-1F6A-4416-BE0F-B6949F317E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1ACF8C-A8CD-4BE7-91EF-B19EE7A0924B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0B1F72-1F6A-4416-BE0F-B6949F317E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1ACF8C-A8CD-4BE7-91EF-B19EE7A0924B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0B1F72-1F6A-4416-BE0F-B6949F317E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1ACF8C-A8CD-4BE7-91EF-B19EE7A0924B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0B1F72-1F6A-4416-BE0F-B6949F317E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1ACF8C-A8CD-4BE7-91EF-B19EE7A0924B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0B1F72-1F6A-4416-BE0F-B6949F317E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1ACF8C-A8CD-4BE7-91EF-B19EE7A0924B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0B1F72-1F6A-4416-BE0F-B6949F317E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1ACF8C-A8CD-4BE7-91EF-B19EE7A0924B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0B1F72-1F6A-4416-BE0F-B6949F317E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1ACF8C-A8CD-4BE7-91EF-B19EE7A0924B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0B1F72-1F6A-4416-BE0F-B6949F317E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1ACF8C-A8CD-4BE7-91EF-B19EE7A0924B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0B1F72-1F6A-4416-BE0F-B6949F317E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1ACF8C-A8CD-4BE7-91EF-B19EE7A0924B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0B1F72-1F6A-4416-BE0F-B6949F317E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D41ACF8C-A8CD-4BE7-91EF-B19EE7A0924B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690B1F72-1F6A-4416-BE0F-B6949F317E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09" r:id="rId1"/>
    <p:sldLayoutId id="2147484610" r:id="rId2"/>
    <p:sldLayoutId id="2147484611" r:id="rId3"/>
    <p:sldLayoutId id="2147484612" r:id="rId4"/>
    <p:sldLayoutId id="2147484613" r:id="rId5"/>
    <p:sldLayoutId id="2147484614" r:id="rId6"/>
    <p:sldLayoutId id="2147484615" r:id="rId7"/>
    <p:sldLayoutId id="2147484616" r:id="rId8"/>
    <p:sldLayoutId id="2147484617" r:id="rId9"/>
    <p:sldLayoutId id="2147484618" r:id="rId10"/>
    <p:sldLayoutId id="214748461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476672"/>
            <a:ext cx="7128792" cy="2664296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Отчёт главного врача </a:t>
            </a:r>
            <a:br>
              <a:rPr lang="ru-RU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ГКУЗ ЯО «Областной специализированный дом ребёнка №1» </a:t>
            </a:r>
            <a:br>
              <a:rPr lang="ru-RU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2019 год</a:t>
            </a:r>
            <a:endParaRPr lang="ru-RU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C:\Users\Людмила\Documents\дети\дети 2018\титул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253098"/>
            <a:ext cx="6408713" cy="3604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9516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выбытия детей </a:t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 2017 по 2019г.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1790650"/>
              </p:ext>
            </p:extLst>
          </p:nvPr>
        </p:nvGraphicFramePr>
        <p:xfrm>
          <a:off x="899592" y="980728"/>
          <a:ext cx="8003406" cy="5877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2822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971600" y="116632"/>
            <a:ext cx="7958118" cy="6741368"/>
          </a:xfrm>
        </p:spPr>
        <p:txBody>
          <a:bodyPr/>
          <a:lstStyle/>
          <a:p>
            <a:pPr marL="82296" indent="0">
              <a:buNone/>
            </a:pPr>
            <a:r>
              <a:rPr lang="ru-RU" dirty="0" smtClean="0"/>
              <a:t>   </a:t>
            </a:r>
            <a:endParaRPr lang="ru-RU" sz="2800" dirty="0" smtClean="0"/>
          </a:p>
          <a:p>
            <a:pPr marL="82296" indent="0" algn="ctr">
              <a:buNone/>
            </a:pP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числа выбывших  из дома ребенка детей   </a:t>
            </a:r>
            <a:r>
              <a:rPr lang="ru-RU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94,2%   детей переданы на воспитание </a:t>
            </a:r>
          </a:p>
          <a:p>
            <a:pPr marL="82296" indent="0" algn="ctr">
              <a:buNone/>
            </a:pPr>
            <a:r>
              <a:rPr lang="ru-RU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семью</a:t>
            </a: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marL="82296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(дети усыновлённые, </a:t>
            </a:r>
          </a:p>
          <a:p>
            <a:pPr marL="82296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переданные под опеку, </a:t>
            </a:r>
          </a:p>
          <a:p>
            <a:pPr marL="82296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возвращённые в родную </a:t>
            </a:r>
          </a:p>
          <a:p>
            <a:pPr marL="82296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семью)</a:t>
            </a:r>
          </a:p>
          <a:p>
            <a:pPr algn="just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 descr="G:\Шабалов Максим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920471"/>
            <a:ext cx="2738903" cy="486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0"/>
            <a:ext cx="8028384" cy="3993571"/>
          </a:xfrm>
        </p:spPr>
        <p:txBody>
          <a:bodyPr>
            <a:noAutofit/>
          </a:bodyPr>
          <a:lstStyle/>
          <a:p>
            <a:pPr algn="just"/>
            <a:r>
              <a:rPr lang="ru-RU" sz="28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Продолжена активная разъяснительная работа по устройству ребенка на воспитание в семьи, особенный акцент сделан на возвращение малыша в родную семью.</a:t>
            </a:r>
            <a:b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Всего по направлению Центра усыновления и опеки проведено 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62 знакомства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2018 г. – 79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G:\IMG_40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771038"/>
            <a:ext cx="3960440" cy="297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0886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971600" y="332656"/>
            <a:ext cx="7743184" cy="6264696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учреждении работает 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137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сотрудников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2019г. уволилось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педагогов, укомплектованность педагогическими кадрами низкая.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Ставки средних  медработников и нянь заняты основными сотрудниками с учётом их совместительства.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 smtClean="0">
              <a:solidFill>
                <a:srgbClr val="002060"/>
              </a:solidFill>
            </a:endParaRPr>
          </a:p>
        </p:txBody>
      </p:sp>
      <p:pic>
        <p:nvPicPr>
          <p:cNvPr id="5" name="Picture 3" descr="C:\Users\BrazhkinaAO\Desktop\фото и видео\2019\19.12.2019 ЮБИЛЕЙ\ФОТО К ЮБИЛЕЮ\МЕДИКИ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3786190"/>
            <a:ext cx="4141786" cy="27611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Движение кадров: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причина увольнения работников -  личные (семейные) обстоятельства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7561838"/>
              </p:ext>
            </p:extLst>
          </p:nvPr>
        </p:nvGraphicFramePr>
        <p:xfrm>
          <a:off x="1835696" y="2996952"/>
          <a:ext cx="6192688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8172"/>
                <a:gridCol w="1548172"/>
                <a:gridCol w="1548172"/>
                <a:gridCol w="1548172"/>
              </a:tblGrid>
              <a:tr h="370840">
                <a:tc>
                  <a:txBody>
                    <a:bodyPr/>
                    <a:lstStyle/>
                    <a:p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год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год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Принято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Уволено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952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Численность работников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8552044"/>
              </p:ext>
            </p:extLst>
          </p:nvPr>
        </p:nvGraphicFramePr>
        <p:xfrm>
          <a:off x="1259632" y="404665"/>
          <a:ext cx="7560520" cy="6093625"/>
        </p:xfrm>
        <a:graphic>
          <a:graphicData uri="http://schemas.openxmlformats.org/drawingml/2006/table">
            <a:tbl>
              <a:tblPr/>
              <a:tblGrid>
                <a:gridCol w="2088232"/>
                <a:gridCol w="1692829"/>
                <a:gridCol w="1889730"/>
                <a:gridCol w="1889729"/>
              </a:tblGrid>
              <a:tr h="10654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работников</a:t>
                      </a:r>
                    </a:p>
                  </a:txBody>
                  <a:tcPr marL="90929" marR="909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 год</a:t>
                      </a:r>
                    </a:p>
                  </a:txBody>
                  <a:tcPr marL="90929" marR="909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год</a:t>
                      </a:r>
                    </a:p>
                  </a:txBody>
                  <a:tcPr marL="90929" marR="909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2019год</a:t>
                      </a:r>
                    </a:p>
                  </a:txBody>
                  <a:tcPr marL="90929" marR="909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965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marL="90929" marR="909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187</a:t>
                      </a:r>
                    </a:p>
                  </a:txBody>
                  <a:tcPr marL="90929" marR="909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149</a:t>
                      </a:r>
                    </a:p>
                  </a:txBody>
                  <a:tcPr marL="90929" marR="909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137</a:t>
                      </a:r>
                      <a:endParaRPr lang="ru-RU" sz="2400" dirty="0"/>
                    </a:p>
                  </a:txBody>
                  <a:tcPr marL="90929" marR="909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95085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7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Мужчин: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195" marR="6819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7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195" marR="6819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7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195" marR="6819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7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195" marR="6819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11093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7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Женщин: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7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из них в декретном отпуске</a:t>
                      </a:r>
                    </a:p>
                  </a:txBody>
                  <a:tcPr marL="68195" marR="6819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7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7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7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68195" marR="6819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7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7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7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195" marR="6819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7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7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7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195" marR="6819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09216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7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Внешних совместителей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195" marR="6819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7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195" marR="6819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7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195" marR="6819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7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68195" marR="6819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54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 квалификации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196752"/>
            <a:ext cx="7890080" cy="5184576"/>
          </a:xfrm>
        </p:spPr>
        <p:txBody>
          <a:bodyPr>
            <a:normAutofit fontScale="32500" lnSpcReduction="20000"/>
          </a:bodyPr>
          <a:lstStyle/>
          <a:p>
            <a:pPr algn="just">
              <a:buNone/>
            </a:pPr>
            <a:r>
              <a:rPr lang="ru-RU" sz="5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7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 </a:t>
            </a:r>
            <a:r>
              <a:rPr lang="ru-RU" sz="7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отчётном году проведено</a:t>
            </a:r>
            <a:r>
              <a:rPr lang="ru-RU" sz="7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</a:t>
            </a:r>
            <a:r>
              <a:rPr lang="ru-RU" sz="7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врачебно-сестринских конференций</a:t>
            </a:r>
            <a:r>
              <a:rPr lang="ru-RU" sz="7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тест-контроль по сердечно-легочной реанимации, оказанию первой помощи, вакцинопрофилактике, по кори, по ВИЧ-инфекции и особо опасным инфекциям.</a:t>
            </a:r>
          </a:p>
          <a:p>
            <a:pPr algn="just">
              <a:buNone/>
            </a:pPr>
            <a:r>
              <a:rPr lang="ru-RU" sz="7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ru-RU" sz="7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 медсестер </a:t>
            </a:r>
            <a:r>
              <a:rPr lang="ru-RU" sz="7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обучались на курсах усовершенствования на базе училища повышения квалификации средних медработников, аттестовано </a:t>
            </a:r>
            <a:r>
              <a:rPr lang="ru-RU" sz="7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медсестер.</a:t>
            </a:r>
          </a:p>
          <a:p>
            <a:pPr algn="just">
              <a:buNone/>
            </a:pPr>
            <a:r>
              <a:rPr lang="ru-RU" sz="7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7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врача </a:t>
            </a:r>
            <a:r>
              <a:rPr lang="ru-RU" sz="7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прошли  плановое обучение на кафедрах мед. университета. </a:t>
            </a:r>
          </a:p>
          <a:p>
            <a:pPr algn="just">
              <a:buNone/>
            </a:pPr>
            <a:r>
              <a:rPr lang="ru-RU" sz="7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В июне 2019г. </a:t>
            </a:r>
            <a:r>
              <a:rPr lang="ru-RU" sz="7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 медсестер </a:t>
            </a:r>
            <a:r>
              <a:rPr lang="ru-RU" sz="7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7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врач-педиатр </a:t>
            </a:r>
            <a:r>
              <a:rPr lang="ru-RU" sz="7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прошли повышение квалификации по дополнительной профессиональной программе  «Неотложные состояния у детей».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866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547813" y="333375"/>
            <a:ext cx="7200900" cy="719138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tx2">
                    <a:satMod val="13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Аттестация среднего </a:t>
            </a:r>
            <a:br>
              <a:rPr lang="ru-RU" sz="3200" b="1" dirty="0" smtClean="0">
                <a:solidFill>
                  <a:schemeClr val="tx2">
                    <a:satMod val="13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chemeClr val="tx2">
                    <a:satMod val="13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медицинского персонала</a:t>
            </a:r>
            <a:endParaRPr lang="ru-RU" sz="3200" b="1" dirty="0">
              <a:solidFill>
                <a:schemeClr val="tx2">
                  <a:satMod val="13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492596"/>
              </p:ext>
            </p:extLst>
          </p:nvPr>
        </p:nvGraphicFramePr>
        <p:xfrm>
          <a:off x="1259632" y="1340768"/>
          <a:ext cx="7632848" cy="5225791"/>
        </p:xfrm>
        <a:graphic>
          <a:graphicData uri="http://schemas.openxmlformats.org/drawingml/2006/table">
            <a:tbl>
              <a:tblPr/>
              <a:tblGrid>
                <a:gridCol w="2923332"/>
                <a:gridCol w="1469156"/>
                <a:gridCol w="1679791"/>
                <a:gridCol w="1560569"/>
              </a:tblGrid>
              <a:tr h="87096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Категория 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(на конец года)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 год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2018год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3548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сотрудников: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3064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Высшая квалификационная категория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(1,9%)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(2%)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(2,2%)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8709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квалификационная категория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 (67,9%)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(72%)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(77,8%)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8709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квалификационная категория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(17%)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(14%)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(13,3%)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8709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 категории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(13,2%)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(12%)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(6,7%)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792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35100" y="332656"/>
            <a:ext cx="7385050" cy="1152128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Квалификационные категории среднего медицинского персонала за </a:t>
            </a:r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3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r>
              <a:rPr lang="ru-RU" sz="3200" dirty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ru-RU" sz="3200" dirty="0">
                <a:solidFill>
                  <a:schemeClr val="bg2">
                    <a:lumMod val="10000"/>
                  </a:schemeClr>
                </a:solidFill>
              </a:rPr>
            </a:br>
            <a:endParaRPr lang="ru-RU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graphicFrame>
        <p:nvGraphicFramePr>
          <p:cNvPr id="2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8568192"/>
              </p:ext>
            </p:extLst>
          </p:nvPr>
        </p:nvGraphicFramePr>
        <p:xfrm>
          <a:off x="1043608" y="1484784"/>
          <a:ext cx="7849567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2038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437063"/>
            <a:ext cx="8183562" cy="159861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smtClean="0">
                <a:solidFill>
                  <a:schemeClr val="tx2">
                    <a:satMod val="130000"/>
                  </a:schemeClr>
                </a:solidFill>
              </a:rPr>
            </a:b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6929734"/>
              </p:ext>
            </p:extLst>
          </p:nvPr>
        </p:nvGraphicFramePr>
        <p:xfrm>
          <a:off x="1259633" y="1340765"/>
          <a:ext cx="7525891" cy="4848774"/>
        </p:xfrm>
        <a:graphic>
          <a:graphicData uri="http://schemas.openxmlformats.org/drawingml/2006/table">
            <a:tbl>
              <a:tblPr/>
              <a:tblGrid>
                <a:gridCol w="2952327"/>
                <a:gridCol w="1584176"/>
                <a:gridCol w="1512168"/>
                <a:gridCol w="1477220"/>
              </a:tblGrid>
              <a:tr h="9500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25"/>
                        </a:spcBef>
                        <a:spcAft>
                          <a:spcPts val="1438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Категория                           (на конец года)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25"/>
                        </a:spcBef>
                        <a:spcAft>
                          <a:spcPts val="1438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 год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25"/>
                        </a:spcBef>
                        <a:spcAft>
                          <a:spcPts val="1438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год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25"/>
                        </a:spcBef>
                        <a:spcAft>
                          <a:spcPts val="1438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7607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25"/>
                        </a:spcBef>
                        <a:spcAft>
                          <a:spcPts val="1438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сотрудников: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25"/>
                        </a:spcBef>
                        <a:spcAft>
                          <a:spcPts val="1438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itchFamily="18" charset="0"/>
                        </a:rPr>
                        <a:t>32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25"/>
                        </a:spcBef>
                        <a:spcAft>
                          <a:spcPts val="1438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itchFamily="18" charset="0"/>
                        </a:rPr>
                        <a:t>26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25"/>
                        </a:spcBef>
                        <a:spcAft>
                          <a:spcPts val="1438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142616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25"/>
                        </a:spcBef>
                        <a:spcAft>
                          <a:spcPts val="1438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Высшая квалификационная категория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25"/>
                        </a:spcBef>
                        <a:spcAft>
                          <a:spcPts val="1438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3(7,3%)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25"/>
                        </a:spcBef>
                        <a:spcAft>
                          <a:spcPts val="1438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3(11,5%)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25"/>
                        </a:spcBef>
                        <a:spcAft>
                          <a:spcPts val="1438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4(17,4%)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95009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25"/>
                        </a:spcBef>
                        <a:spcAft>
                          <a:spcPts val="1438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квалификационная категория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25"/>
                        </a:spcBef>
                        <a:spcAft>
                          <a:spcPts val="1438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14(42,7%)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25"/>
                        </a:spcBef>
                        <a:spcAft>
                          <a:spcPts val="1438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13(50%)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25"/>
                        </a:spcBef>
                        <a:spcAft>
                          <a:spcPts val="1438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11(47,8%)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25"/>
                        </a:spcBef>
                        <a:spcAft>
                          <a:spcPts val="1438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95009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25"/>
                        </a:spcBef>
                        <a:spcAft>
                          <a:spcPts val="1438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Без категории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25"/>
                        </a:spcBef>
                        <a:spcAft>
                          <a:spcPts val="1438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16 (50%)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25"/>
                        </a:spcBef>
                        <a:spcAft>
                          <a:spcPts val="1438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10 (38,5%)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25"/>
                        </a:spcBef>
                        <a:spcAft>
                          <a:spcPts val="1438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8(34,8%)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25"/>
                        </a:spcBef>
                        <a:spcAft>
                          <a:spcPts val="1438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5630" name="Прямоугольник 2"/>
          <p:cNvSpPr>
            <a:spLocks noChangeArrowheads="1"/>
          </p:cNvSpPr>
          <p:nvPr/>
        </p:nvSpPr>
        <p:spPr bwMode="auto">
          <a:xfrm>
            <a:off x="1835696" y="476250"/>
            <a:ext cx="684075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Аттестация педагогических работников</a:t>
            </a:r>
            <a:r>
              <a:rPr lang="ru-RU" sz="2800" b="1" dirty="0">
                <a:latin typeface="Corbel" pitchFamily="34" charset="0"/>
              </a:rPr>
              <a:t/>
            </a:r>
            <a:br>
              <a:rPr lang="ru-RU" sz="2800" b="1" dirty="0">
                <a:latin typeface="Corbel" pitchFamily="34" charset="0"/>
              </a:rPr>
            </a:br>
            <a:endParaRPr lang="ru-RU" sz="2800" b="1" dirty="0"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21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079612" y="332656"/>
            <a:ext cx="7848872" cy="1656184"/>
          </a:xfrm>
        </p:spPr>
        <p:txBody>
          <a:bodyPr>
            <a:normAutofit/>
          </a:bodyPr>
          <a:lstStyle/>
          <a:p>
            <a:pPr marL="82296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конец 2019 г. в областном специализированном доме ребенка №1 функционировало 7 групп и изолятор.</a:t>
            </a:r>
          </a:p>
        </p:txBody>
      </p:sp>
      <p:pic>
        <p:nvPicPr>
          <p:cNvPr id="4" name="Picture 2" descr="C:\Users\BrazhkinaAO\Desktop\фото и видео\2019\Наши дети 2019\летние прогулки\IMG_16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2357430"/>
            <a:ext cx="5643602" cy="3762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Прямоугольник 4"/>
          <p:cNvSpPr>
            <a:spLocks noChangeArrowheads="1"/>
          </p:cNvSpPr>
          <p:nvPr/>
        </p:nvSpPr>
        <p:spPr bwMode="auto">
          <a:xfrm>
            <a:off x="1331640" y="188913"/>
            <a:ext cx="712879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Квалификационные категории педагогических работников за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graphicFrame>
        <p:nvGraphicFramePr>
          <p:cNvPr id="2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4110397"/>
              </p:ext>
            </p:extLst>
          </p:nvPr>
        </p:nvGraphicFramePr>
        <p:xfrm>
          <a:off x="683568" y="1143020"/>
          <a:ext cx="8174285" cy="53769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8187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0473280"/>
              </p:ext>
            </p:extLst>
          </p:nvPr>
        </p:nvGraphicFramePr>
        <p:xfrm>
          <a:off x="1331640" y="1412774"/>
          <a:ext cx="7488832" cy="5192825"/>
        </p:xfrm>
        <a:graphic>
          <a:graphicData uri="http://schemas.openxmlformats.org/drawingml/2006/table">
            <a:tbl>
              <a:tblPr/>
              <a:tblGrid>
                <a:gridCol w="1656184"/>
                <a:gridCol w="2016224"/>
                <a:gridCol w="1944216"/>
                <a:gridCol w="1872208"/>
              </a:tblGrid>
              <a:tr h="15121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7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Возрастные группы на 31.12.2019г.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95" marR="6819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7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Возраст среднего медицинского персонала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7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(45 чел.)</a:t>
                      </a:r>
                    </a:p>
                  </a:txBody>
                  <a:tcPr marL="68195" marR="6819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7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Возраст педагогических сотрудников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7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(23 чел.)</a:t>
                      </a:r>
                    </a:p>
                  </a:txBody>
                  <a:tcPr marL="68195" marR="6819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7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Возраст сотрудников АХО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7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(63 чел.)</a:t>
                      </a:r>
                    </a:p>
                  </a:txBody>
                  <a:tcPr marL="68195" marR="6819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7026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7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до 36 лет</a:t>
                      </a:r>
                    </a:p>
                  </a:txBody>
                  <a:tcPr marL="68195" marR="6819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725"/>
                        </a:spcBef>
                        <a:spcAft>
                          <a:spcPts val="1438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195" marR="6819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725"/>
                        </a:spcBef>
                        <a:spcAft>
                          <a:spcPts val="1438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195" marR="6819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725"/>
                        </a:spcBef>
                        <a:spcAft>
                          <a:spcPts val="1438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68195" marR="6819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7026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7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до 45 лет</a:t>
                      </a:r>
                    </a:p>
                  </a:txBody>
                  <a:tcPr marL="68195" marR="6819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725"/>
                        </a:spcBef>
                        <a:spcAft>
                          <a:spcPts val="1438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195" marR="6819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725"/>
                        </a:spcBef>
                        <a:spcAft>
                          <a:spcPts val="1438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195" marR="6819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725"/>
                        </a:spcBef>
                        <a:spcAft>
                          <a:spcPts val="1438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68195" marR="6819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7026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7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до 50 лет</a:t>
                      </a:r>
                    </a:p>
                  </a:txBody>
                  <a:tcPr marL="68195" marR="6819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725"/>
                        </a:spcBef>
                        <a:spcAft>
                          <a:spcPts val="1438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68195" marR="6819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725"/>
                        </a:spcBef>
                        <a:spcAft>
                          <a:spcPts val="1438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195" marR="6819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725"/>
                        </a:spcBef>
                        <a:spcAft>
                          <a:spcPts val="1438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195" marR="6819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7026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7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до 60 лет</a:t>
                      </a:r>
                    </a:p>
                  </a:txBody>
                  <a:tcPr marL="68195" marR="6819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725"/>
                        </a:spcBef>
                        <a:spcAft>
                          <a:spcPts val="1438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68195" marR="6819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725"/>
                        </a:spcBef>
                        <a:spcAft>
                          <a:spcPts val="1438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195" marR="6819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725"/>
                        </a:spcBef>
                        <a:spcAft>
                          <a:spcPts val="1438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68195" marR="6819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7026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7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свыше 61 лет</a:t>
                      </a:r>
                    </a:p>
                  </a:txBody>
                  <a:tcPr marL="68195" marR="6819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725"/>
                        </a:spcBef>
                        <a:spcAft>
                          <a:spcPts val="1438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195" marR="6819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725"/>
                        </a:spcBef>
                        <a:spcAft>
                          <a:spcPts val="1438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195" marR="6819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725"/>
                        </a:spcBef>
                        <a:spcAft>
                          <a:spcPts val="1438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68195" marR="6819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8704" name="Прямоугольник 4"/>
          <p:cNvSpPr>
            <a:spLocks noChangeArrowheads="1"/>
          </p:cNvSpPr>
          <p:nvPr/>
        </p:nvSpPr>
        <p:spPr bwMode="auto">
          <a:xfrm>
            <a:off x="1907704" y="260648"/>
            <a:ext cx="633670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Социальный паспорт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коллектива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30954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работников</a:t>
            </a:r>
            <a:endParaRPr lang="ru-RU" sz="3600" dirty="0">
              <a:solidFill>
                <a:schemeClr val="tx2">
                  <a:satMod val="13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6211547"/>
              </p:ext>
            </p:extLst>
          </p:nvPr>
        </p:nvGraphicFramePr>
        <p:xfrm>
          <a:off x="1115616" y="1556793"/>
          <a:ext cx="7992888" cy="5017164"/>
        </p:xfrm>
        <a:graphic>
          <a:graphicData uri="http://schemas.openxmlformats.org/drawingml/2006/table">
            <a:tbl>
              <a:tblPr/>
              <a:tblGrid>
                <a:gridCol w="2446585"/>
                <a:gridCol w="1853474"/>
                <a:gridCol w="1891583"/>
                <a:gridCol w="1801246"/>
              </a:tblGrid>
              <a:tr h="4908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7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7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 год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7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год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7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2019год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7782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7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работников: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7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itchFamily="18" charset="0"/>
                        </a:rPr>
                        <a:t>187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7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149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7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137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7782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7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Высшее образование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7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38(20,3%)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7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33(22,1%)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30(21,9%)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09120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7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Среднее специальное образование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7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97(51,9%)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7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91(61,1%)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65(47,4%)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09120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7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Общее среднее образование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7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52(27,8%)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7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25(16,8%)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42(30,7%)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210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300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sz="3300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sz="3300" dirty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sz="3300" dirty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sz="3300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sz="3300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sz="3300" dirty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sz="3300" dirty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sz="3300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sz="3300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sz="3100" b="1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Сравнительная диаграмма образования сотрудников учреждения</a:t>
            </a:r>
            <a:r>
              <a:rPr lang="ru-RU" sz="3100" b="1" dirty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sz="3100" b="1" dirty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sz="3300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sz="3300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sz="3300" dirty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sz="3300" dirty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dirty="0">
                <a:solidFill>
                  <a:schemeClr val="tx2">
                    <a:satMod val="130000"/>
                  </a:schemeClr>
                </a:solidFill>
              </a:rPr>
              <a:t> </a:t>
            </a:r>
            <a:br>
              <a:rPr lang="ru-RU" dirty="0">
                <a:solidFill>
                  <a:schemeClr val="tx2">
                    <a:satMod val="130000"/>
                  </a:schemeClr>
                </a:solidFill>
              </a:rPr>
            </a:b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graphicFrame>
        <p:nvGraphicFramePr>
          <p:cNvPr id="2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9871894"/>
              </p:ext>
            </p:extLst>
          </p:nvPr>
        </p:nvGraphicFramePr>
        <p:xfrm>
          <a:off x="827584" y="1844824"/>
          <a:ext cx="8173540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5534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4047957"/>
              </p:ext>
            </p:extLst>
          </p:nvPr>
        </p:nvGraphicFramePr>
        <p:xfrm>
          <a:off x="755576" y="188640"/>
          <a:ext cx="8136904" cy="6480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6537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0587577"/>
              </p:ext>
            </p:extLst>
          </p:nvPr>
        </p:nvGraphicFramePr>
        <p:xfrm>
          <a:off x="1187624" y="4077072"/>
          <a:ext cx="7560840" cy="21817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77684"/>
                <a:gridCol w="2232317"/>
                <a:gridCol w="2279504"/>
                <a:gridCol w="1771335"/>
              </a:tblGrid>
              <a:tr h="7200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стоимость </a:t>
                      </a:r>
                      <a:endParaRPr lang="ru-RU" sz="16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койко-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дня,руб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стоимость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питания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койко-дня,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 медикаментов на 1 койко-день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44683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4932,59</a:t>
                      </a:r>
                      <a:endParaRPr lang="ru-RU" sz="160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182</a:t>
                      </a:r>
                      <a:endParaRPr lang="ru-RU" sz="160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46,31</a:t>
                      </a:r>
                      <a:endParaRPr lang="ru-RU" sz="160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4683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5589,00</a:t>
                      </a:r>
                      <a:endParaRPr lang="ru-RU" sz="160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189,87</a:t>
                      </a:r>
                      <a:endParaRPr lang="ru-RU" sz="160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58,77</a:t>
                      </a:r>
                      <a:endParaRPr lang="ru-RU" sz="160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4683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5017,64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198,69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54,19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2797" name="Rectangle 2"/>
          <p:cNvSpPr>
            <a:spLocks noChangeArrowheads="1"/>
          </p:cNvSpPr>
          <p:nvPr/>
        </p:nvSpPr>
        <p:spPr bwMode="auto">
          <a:xfrm>
            <a:off x="1878013" y="33655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>
              <a:latin typeface="Corbel" pitchFamily="34" charset="0"/>
            </a:endParaRPr>
          </a:p>
        </p:txBody>
      </p:sp>
      <p:graphicFrame>
        <p:nvGraphicFramePr>
          <p:cNvPr id="2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9456798"/>
              </p:ext>
            </p:extLst>
          </p:nvPr>
        </p:nvGraphicFramePr>
        <p:xfrm>
          <a:off x="1331640" y="260648"/>
          <a:ext cx="7416824" cy="39107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331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0792847"/>
              </p:ext>
            </p:extLst>
          </p:nvPr>
        </p:nvGraphicFramePr>
        <p:xfrm>
          <a:off x="1187623" y="620711"/>
          <a:ext cx="7561090" cy="5838282"/>
        </p:xfrm>
        <a:graphic>
          <a:graphicData uri="http://schemas.openxmlformats.org/drawingml/2006/table">
            <a:tbl>
              <a:tblPr/>
              <a:tblGrid>
                <a:gridCol w="1512169"/>
                <a:gridCol w="1599020"/>
                <a:gridCol w="1648300"/>
                <a:gridCol w="1433200"/>
                <a:gridCol w="1368401"/>
              </a:tblGrid>
              <a:tr h="2026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0497" marR="504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год</a:t>
                      </a:r>
                    </a:p>
                  </a:txBody>
                  <a:tcPr marL="50497" marR="504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</a:p>
                  </a:txBody>
                  <a:tcPr marL="50497" marR="504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91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 расхода</a:t>
                      </a:r>
                    </a:p>
                  </a:txBody>
                  <a:tcPr marL="50497" marR="504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Бюджетные ассигнования, руб.</a:t>
                      </a:r>
                    </a:p>
                  </a:txBody>
                  <a:tcPr marL="50497" marR="504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 (факт), руб.</a:t>
                      </a:r>
                    </a:p>
                  </a:txBody>
                  <a:tcPr marL="50497" marR="504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Бюджетные ассигнования, руб.</a:t>
                      </a:r>
                    </a:p>
                  </a:txBody>
                  <a:tcPr marL="50497" marR="50497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 (факт), руб.</a:t>
                      </a:r>
                    </a:p>
                  </a:txBody>
                  <a:tcPr marL="50497" marR="504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052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Общее финансирование</a:t>
                      </a:r>
                    </a:p>
                  </a:txBody>
                  <a:tcPr marL="50497" marR="504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96 488 384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497" marR="504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93 071 390,95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497" marR="504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91 602 525</a:t>
                      </a:r>
                    </a:p>
                  </a:txBody>
                  <a:tcPr marL="50497" marR="50497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88 185 088,11</a:t>
                      </a:r>
                    </a:p>
                  </a:txBody>
                  <a:tcPr marL="50497" marR="504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052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Капитальный ремонт </a:t>
                      </a:r>
                    </a:p>
                  </a:txBody>
                  <a:tcPr marL="50497" marR="504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421 350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497" marR="504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421 350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497" marR="504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50497" marR="50497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50497" marR="504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078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 на содержание имущества</a:t>
                      </a:r>
                    </a:p>
                  </a:txBody>
                  <a:tcPr marL="50497" marR="504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1 227 668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497" marR="504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1 135 952,61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497" marR="504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515 000</a:t>
                      </a:r>
                    </a:p>
                  </a:txBody>
                  <a:tcPr marL="50497" marR="50497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485 208,04</a:t>
                      </a:r>
                    </a:p>
                  </a:txBody>
                  <a:tcPr marL="50497" marR="504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026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 в том числе</a:t>
                      </a:r>
                    </a:p>
                  </a:txBody>
                  <a:tcPr marL="50497" marR="504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497" marR="504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497" marR="504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97" marR="50497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97" marR="504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9326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Выполнение работ по противопожарным мероприятиям</a:t>
                      </a:r>
                    </a:p>
                  </a:txBody>
                  <a:tcPr marL="50497" marR="504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141 718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497" marR="504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85 856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497" marR="504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50497" marR="50497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50497" marR="504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0086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Выполнение работ по гидравлическим испытаниям и промывке трубопроводов</a:t>
                      </a:r>
                    </a:p>
                  </a:txBody>
                  <a:tcPr marL="50497" marR="504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55 355,47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497" marR="504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55 355,47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497" marR="504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44 900</a:t>
                      </a:r>
                    </a:p>
                  </a:txBody>
                  <a:tcPr marL="50497" marR="50497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44 900</a:t>
                      </a:r>
                    </a:p>
                  </a:txBody>
                  <a:tcPr marL="50497" marR="504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Прочие расходы</a:t>
                      </a:r>
                    </a:p>
                  </a:txBody>
                  <a:tcPr marL="50497" marR="504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1 609 000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497" marR="504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1 499 054,51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497" marR="504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1 440 000</a:t>
                      </a:r>
                    </a:p>
                  </a:txBody>
                  <a:tcPr marL="50497" marR="50497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1 254 093,26</a:t>
                      </a:r>
                    </a:p>
                  </a:txBody>
                  <a:tcPr marL="50497" marR="504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606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Приобретение основных средств</a:t>
                      </a:r>
                    </a:p>
                  </a:txBody>
                  <a:tcPr marL="50497" marR="504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265 000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497" marR="504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232 537,29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497" marR="504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50 000</a:t>
                      </a:r>
                    </a:p>
                  </a:txBody>
                  <a:tcPr marL="50497" marR="50497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49 526,50</a:t>
                      </a:r>
                    </a:p>
                  </a:txBody>
                  <a:tcPr marL="50497" marR="504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078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Приобретение материальных запасов</a:t>
                      </a:r>
                    </a:p>
                  </a:txBody>
                  <a:tcPr marL="50497" marR="504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6 871 000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497" marR="504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6 311 586,77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497" marR="504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5 865 000</a:t>
                      </a:r>
                    </a:p>
                  </a:txBody>
                  <a:tcPr marL="50497" marR="50497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5 341 016,44</a:t>
                      </a:r>
                    </a:p>
                  </a:txBody>
                  <a:tcPr marL="50497" marR="504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3873" name="Rectangle 1"/>
          <p:cNvSpPr>
            <a:spLocks noChangeArrowheads="1"/>
          </p:cNvSpPr>
          <p:nvPr/>
        </p:nvSpPr>
        <p:spPr bwMode="auto">
          <a:xfrm>
            <a:off x="2483768" y="138499"/>
            <a:ext cx="523091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itchFamily="18" charset="0"/>
              </a:rPr>
              <a:t>Расходы по статьям за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2019 год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85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9788414"/>
              </p:ext>
            </p:extLst>
          </p:nvPr>
        </p:nvGraphicFramePr>
        <p:xfrm>
          <a:off x="1043608" y="333374"/>
          <a:ext cx="7632848" cy="36716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5596812"/>
              </p:ext>
            </p:extLst>
          </p:nvPr>
        </p:nvGraphicFramePr>
        <p:xfrm>
          <a:off x="1187624" y="4005065"/>
          <a:ext cx="7560841" cy="23966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32248"/>
                <a:gridCol w="1908416"/>
                <a:gridCol w="1523128"/>
                <a:gridCol w="1897049"/>
              </a:tblGrid>
              <a:tr h="7920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год/процедура</a:t>
                      </a:r>
                      <a:endParaRPr lang="ru-RU" sz="24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электронный аукцион</a:t>
                      </a:r>
                      <a:endParaRPr lang="ru-RU" sz="24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запрос котировок</a:t>
                      </a:r>
                      <a:endParaRPr lang="ru-RU" sz="24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закупки до  100 т</a:t>
                      </a:r>
                      <a:r>
                        <a:rPr lang="ru-RU" sz="24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р</a:t>
                      </a:r>
                      <a:r>
                        <a:rPr lang="ru-RU" sz="24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24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184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ru-RU" sz="24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112</a:t>
                      </a:r>
                      <a:endParaRPr lang="ru-RU" sz="24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</a:t>
                      </a:r>
                      <a:endParaRPr lang="ru-RU" sz="24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168</a:t>
                      </a:r>
                      <a:endParaRPr lang="ru-RU" sz="24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184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ru-RU" sz="24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</a:t>
                      </a:r>
                      <a:endParaRPr lang="ru-RU" sz="24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lang="ru-RU" sz="24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163</a:t>
                      </a:r>
                      <a:endParaRPr lang="ru-RU" sz="24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184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ru-RU" sz="24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73</a:t>
                      </a:r>
                      <a:endParaRPr lang="ru-RU" sz="24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  <a:endParaRPr lang="ru-RU" sz="24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208</a:t>
                      </a:r>
                      <a:endParaRPr lang="ru-RU" sz="24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700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5607240"/>
              </p:ext>
            </p:extLst>
          </p:nvPr>
        </p:nvGraphicFramePr>
        <p:xfrm>
          <a:off x="1331641" y="1058863"/>
          <a:ext cx="7272810" cy="5152007"/>
        </p:xfrm>
        <a:graphic>
          <a:graphicData uri="http://schemas.openxmlformats.org/drawingml/2006/table">
            <a:tbl>
              <a:tblPr/>
              <a:tblGrid>
                <a:gridCol w="2808311"/>
                <a:gridCol w="2039631"/>
                <a:gridCol w="2424868"/>
              </a:tblGrid>
              <a:tr h="10739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 расходов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Кредиторская задолженность, руб.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т.ч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просроченная кредиторская задолженность, руб.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Расходы, на содержание имущества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22 254,67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776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расходы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90 385,38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465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на материальные запасы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76 894,89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Коммунальные расходы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309 726,25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Страховые взносы с з/п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Услуги связи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8 480,29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Пени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109,40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776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507 850,88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6892" name="Rectangle 1"/>
          <p:cNvSpPr>
            <a:spLocks noChangeArrowheads="1"/>
          </p:cNvSpPr>
          <p:nvPr/>
        </p:nvSpPr>
        <p:spPr bwMode="auto">
          <a:xfrm>
            <a:off x="1475656" y="19462"/>
            <a:ext cx="720080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itchFamily="18" charset="0"/>
              </a:rPr>
              <a:t>Сведения о кредиторской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задолженности 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состоянию на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01.01.2020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71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6035000"/>
          </a:xfrm>
        </p:spPr>
        <p:txBody>
          <a:bodyPr>
            <a:normAutofit/>
          </a:bodyPr>
          <a:lstStyle/>
          <a:p>
            <a:pPr algn="just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На основании майского указа Президента от 07.05.2012г. № 598 «О совершенствовании государственной политики в сфере здравоохранения» и Постановления Правительства Ярославской от 18.03.2013г. № 249-п «Об утверждении плана мероприятий («дорожной карты») по реализации изменений в отраслях социальной сферы, направленных на повышение эффективности здравоохранения в Ярославской области» соблюдается выполнение «дорожной карты» в учреждении.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26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260648"/>
            <a:ext cx="7818072" cy="6408712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r>
              <a:rPr lang="ru-RU" dirty="0"/>
              <a:t>	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2019г. продолжена работа по реализации положений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Постановления Правительства РФ № 481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 деятельности  организаций  для детей-сирот и детей, оставшихся без попечения родителей, и об устройстве в них детей, оставшихся без попечения родителей»:</a:t>
            </a:r>
          </a:p>
          <a:p>
            <a:pPr marL="82296" indent="0" algn="just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формирование групп по типу «семейного  воспитания»;</a:t>
            </a:r>
          </a:p>
          <a:p>
            <a:pPr marL="82296" indent="0" algn="just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индивидуализация одежды;</a:t>
            </a:r>
          </a:p>
          <a:p>
            <a:pPr marL="82296" indent="0" algn="just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создание зон личного  пространства для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воспитанников;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воспитание детей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сиблингов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одной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группе;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составление трехстороннего соглашения между</a:t>
            </a:r>
            <a:endParaRPr lang="ru-RU" sz="2800" i="1" dirty="0" smtClean="0"/>
          </a:p>
        </p:txBody>
      </p:sp>
    </p:spTree>
    <p:extLst>
      <p:ext uri="{BB962C8B-B14F-4D97-AF65-F5344CB8AC3E}">
        <p14:creationId xmlns:p14="http://schemas.microsoft.com/office/powerpoint/2010/main" val="403161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9478079"/>
              </p:ext>
            </p:extLst>
          </p:nvPr>
        </p:nvGraphicFramePr>
        <p:xfrm>
          <a:off x="1187624" y="1341438"/>
          <a:ext cx="7848872" cy="53999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8915" name="Прямоугольник 3"/>
          <p:cNvSpPr>
            <a:spLocks noChangeArrowheads="1"/>
          </p:cNvSpPr>
          <p:nvPr/>
        </p:nvSpPr>
        <p:spPr bwMode="auto">
          <a:xfrm>
            <a:off x="1187624" y="188913"/>
            <a:ext cx="7632847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заработной платы врачебного персонала в соотношении с показателями по «дорожной карте»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65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1319025"/>
              </p:ext>
            </p:extLst>
          </p:nvPr>
        </p:nvGraphicFramePr>
        <p:xfrm>
          <a:off x="1115616" y="1556792"/>
          <a:ext cx="7560072" cy="5301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9939" name="Прямоугольник 4"/>
          <p:cNvSpPr>
            <a:spLocks noChangeArrowheads="1"/>
          </p:cNvSpPr>
          <p:nvPr/>
        </p:nvSpPr>
        <p:spPr bwMode="auto">
          <a:xfrm>
            <a:off x="1115616" y="333375"/>
            <a:ext cx="7560839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заработной платы среднего медицинского персонала в соотношении 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показателями по «дорожной карте»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37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5750" y="260648"/>
            <a:ext cx="7674056" cy="144016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16.12.2019г. вышло Постановление Правительства Ярославской области № 878-п «О внесении изменений в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остановление Правительства ЯО № 765-п от 12.10.2017г.», на основании которого с 01.01.2020г. увеличиваются должностные оклады всем работникам.</a:t>
            </a:r>
            <a:b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Несмотря на увеличение должностных окладов, фонд заработной платы учреждения остался на прежнем уровне. Как следствие – средняя заработная плата останется на прежнем уровне за счет увеличения окладной части и снижения стимулирующей части заработной платы. 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64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928662" y="188640"/>
            <a:ext cx="7963818" cy="6336704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 2019 году проведена работа по улучшению материально-технической базы учреждения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емонт кровли главного корпуса и пристройки;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Проведена замена осветительных приборов на группах и в коридорах;</a:t>
            </a:r>
            <a:endParaRPr lang="ru-RU" dirty="0"/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Установлены теплые полы в группах № 1 и № 2.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Tx/>
              <a:buChar char="-"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115616" y="260648"/>
            <a:ext cx="7488832" cy="6480720"/>
          </a:xfrm>
        </p:spPr>
        <p:txBody>
          <a:bodyPr/>
          <a:lstStyle/>
          <a:p>
            <a:pPr marL="82296" indent="0" algn="just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2019 г. продолжено благоустройство территории, её озеленение.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чреждение вновь приняло участие в городском конкурсе «Ярославль в цвету» и награждено дипломом победителя.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ctr">
              <a:buNone/>
            </a:pPr>
            <a:endParaRPr lang="ru-RU" dirty="0"/>
          </a:p>
        </p:txBody>
      </p:sp>
      <p:pic>
        <p:nvPicPr>
          <p:cNvPr id="4" name="Picture 2" descr="C:\Users\BrazhkinaAO\Desktop\фото и видео\2019\Клумбы 2019\IMG_15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2857496"/>
            <a:ext cx="5429288" cy="36195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2721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043608" y="260648"/>
            <a:ext cx="7848872" cy="6336704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  2019 году в целях  реализации «Системы стандартов безопасности  труда» проведена  специальная оценка  условий труда   - 12 рабочих мест (на конец 2019г. – 100% рабочих мест проведена специальная оценка условий труда). </a:t>
            </a:r>
          </a:p>
          <a:p>
            <a:pPr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Приобретены смывающие и дезинфицирующие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средства, спецодежда и обувь для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персонала.</a:t>
            </a:r>
          </a:p>
          <a:p>
            <a:pPr marL="82296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Ежегодно проводятся проф. осмотры.</a:t>
            </a:r>
          </a:p>
          <a:p>
            <a:pPr marL="354013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141 сотрудников впервые выявлены в 2019 г. заболевания у 24 человек; все направлены на амбулаторное лечение и обследование.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586658" cy="785818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питания детей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899592" y="1124744"/>
            <a:ext cx="8064896" cy="5590404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Питание детей 5-разовое. Бракераж готовой продукции проводится </a:t>
            </a:r>
            <a:r>
              <a:rPr lang="ru-RU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комиссионно</a:t>
            </a: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регулярно.</a:t>
            </a:r>
          </a:p>
          <a:p>
            <a:pPr marL="82296" indent="0">
              <a:buNone/>
            </a:pPr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" name="Picture 2" descr="C:\Users\BrazhkinaAO\Desktop\фото и видео\2019\Наши дети 2019\летние прогулки\IMG_17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2643182"/>
            <a:ext cx="5193511" cy="34623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404664"/>
            <a:ext cx="7890080" cy="6192688"/>
          </a:xfrm>
        </p:spPr>
        <p:txBody>
          <a:bodyPr/>
          <a:lstStyle/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2015 года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работает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молокораздаточный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пункт.</a:t>
            </a: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2015 г. Постановлением Администрации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от 03.06.14 г. изменены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нормы 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питания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19672" y="836712"/>
            <a:ext cx="56886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</a:p>
        </p:txBody>
      </p:sp>
      <p:pic>
        <p:nvPicPr>
          <p:cNvPr id="8" name="Picture 2" descr="C:\Users\BrazhkinaAO\Desktop\фото и видео\2019\Наши дети 2019\IMG_25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3071810"/>
            <a:ext cx="4764884" cy="31765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2816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16632"/>
            <a:ext cx="7992888" cy="6552728"/>
          </a:xfrm>
        </p:spPr>
        <p:txBody>
          <a:bodyPr/>
          <a:lstStyle/>
          <a:p>
            <a:pPr algn="just"/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натуральных норм питания соблюдается по нормативам.</a:t>
            </a:r>
          </a:p>
          <a:p>
            <a:pPr algn="just"/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Ежемесячно проводится гигиеническая оценка питания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спользуется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автоматизированная система картотеки блюд и анализа качества питания по основным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пищевым ингредиентам.</a:t>
            </a:r>
          </a:p>
          <a:p>
            <a:pPr algn="just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питания за 1 койко-день в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2019г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-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198,69руб</a:t>
            </a:r>
            <a:r>
              <a:rPr lang="ru-RU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(2018г. – 189,87руб., 2017г. - 180,05руб.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966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71600" y="338328"/>
            <a:ext cx="7743804" cy="6424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Состояние  здоровья  детей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187624" y="1268760"/>
            <a:ext cx="7572428" cy="5214974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дома ребенка находились под постоянным наблюдением </a:t>
            </a:r>
            <a:r>
              <a:rPr lang="ru-RU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врачей </a:t>
            </a:r>
            <a:r>
              <a:rPr lang="ru-RU" i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педиатров, невролога, врача по лечебной физкультуре, психиатра, </a:t>
            </a:r>
            <a:r>
              <a:rPr lang="ru-RU" i="1" u="sng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оториноларинголога</a:t>
            </a:r>
            <a:r>
              <a:rPr lang="ru-RU" i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Национального проекта по здравоохранению проведена </a:t>
            </a:r>
            <a:r>
              <a:rPr lang="ru-RU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диспансеризация   78 детям </a:t>
            </a:r>
            <a:r>
              <a:rPr lang="ru-RU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(план – 60 детей).</a:t>
            </a:r>
          </a:p>
          <a:p>
            <a:pPr algn="just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Дополнительное обследование по современным технологиям проводилось в условиях областного детского диагностического центра и стационаров детских специализированных отделений ЛПУ.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88640"/>
            <a:ext cx="8064896" cy="6669360"/>
          </a:xfrm>
        </p:spPr>
        <p:txBody>
          <a:bodyPr>
            <a:noAutofit/>
          </a:bodyPr>
          <a:lstStyle/>
          <a:p>
            <a:pPr marL="82296" indent="0" algn="just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родителями, органами опеки и попечительства и администрацией дома ребенка  по  детям, помещенным в дом ребенка на временное пребывание;</a:t>
            </a:r>
          </a:p>
          <a:p>
            <a:pPr marL="82296" indent="0" algn="just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составление индивидуальных планов жизнеустройства ребенка, находящегося на полном государственном обеспечении в доме ребенка;</a:t>
            </a:r>
          </a:p>
          <a:p>
            <a:pPr marL="82296" indent="0" algn="just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обучение персонала по программе профилактики жестокого обращения с детьми;</a:t>
            </a:r>
          </a:p>
          <a:p>
            <a:pPr marL="82296" indent="0" algn="just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обеспечены условия для общения детей с законными представителями и родственниками;</a:t>
            </a:r>
          </a:p>
          <a:p>
            <a:pPr marL="82296" indent="0" algn="just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оказание различных видов помощи: консультативной, психологической, педагогической, правовой, социальной и иной для родителей в целях профилактики социального сиротства;</a:t>
            </a:r>
          </a:p>
          <a:p>
            <a:pPr marL="82296" indent="0" algn="just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консультирование лиц, желающих усыновить детей.</a:t>
            </a:r>
          </a:p>
        </p:txBody>
      </p:sp>
    </p:spTree>
    <p:extLst>
      <p:ext uri="{BB962C8B-B14F-4D97-AF65-F5344CB8AC3E}">
        <p14:creationId xmlns:p14="http://schemas.microsoft.com/office/powerpoint/2010/main" val="219531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476672"/>
            <a:ext cx="7776864" cy="6120680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Направлено и пролечено в стационарах в 2019г. – 15 детей.</a:t>
            </a:r>
          </a:p>
          <a:p>
            <a:pPr marL="82296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Высокотехнологичная помощь  на базе республиканских педиатрических  клиник  оказана в 2019 г.:</a:t>
            </a:r>
            <a:endParaRPr lang="ru-RU" dirty="0" smtClean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ребенку в НЦ ССХ им. А. Н. Бакулева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3600" dirty="0" smtClean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3600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i="1" dirty="0"/>
          </a:p>
        </p:txBody>
      </p:sp>
      <p:pic>
        <p:nvPicPr>
          <p:cNvPr id="4" name="Picture 3" descr="C:\Users\BrazhkinaAO\Desktop\фото и видео\2019\Наши дети 2019\летние прогулки\IMG_18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3857628"/>
            <a:ext cx="4071966" cy="27146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5273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151112" y="428604"/>
            <a:ext cx="7992888" cy="5472608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 течение всего года детям   проводятся 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комплексные реабилитационные мероприятия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82296" indent="0" algn="just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группах регулярно осуществляются курсовые комплексы  массажа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лечебной физкультуры.</a:t>
            </a:r>
          </a:p>
          <a:p>
            <a:pPr marL="82296" indent="0">
              <a:buNone/>
            </a:pPr>
            <a:endParaRPr lang="ru-RU" sz="3600" dirty="0" smtClean="0"/>
          </a:p>
        </p:txBody>
      </p:sp>
      <p:pic>
        <p:nvPicPr>
          <p:cNvPr id="4" name="Picture 3" descr="C:\Users\BrazhkinaAO\Desktop\фото и видео\2019\19.12.2019 ЮБИЛЕЙ\ФОТО К ЮБИЛЕЮ\МЕДИКИ\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4000504"/>
            <a:ext cx="3927472" cy="26183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43608" y="116632"/>
            <a:ext cx="7992888" cy="6264696"/>
          </a:xfrm>
        </p:spPr>
        <p:txBody>
          <a:bodyPr/>
          <a:lstStyle/>
          <a:p>
            <a:pPr marL="82296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Для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старше 1 года кроме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массажа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проводятся общие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физкультурные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в зале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на свежем воздухе, с организацией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подвижных игр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использованием спортивного оборудования и инвентаря.</a:t>
            </a:r>
          </a:p>
          <a:p>
            <a:endParaRPr lang="ru-RU" dirty="0"/>
          </a:p>
        </p:txBody>
      </p:sp>
      <p:pic>
        <p:nvPicPr>
          <p:cNvPr id="5" name="Picture 2" descr="C:\Users\BrazhkinaAO\Desktop\фото и видео\2019\09.08.2019 физкультурный праздник Веселый Мяч\IMG_23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3357562"/>
            <a:ext cx="4606134" cy="3070756"/>
          </a:xfrm>
          <a:prstGeom prst="rect">
            <a:avLst/>
          </a:prstGeom>
          <a:noFill/>
        </p:spPr>
      </p:pic>
      <p:pic>
        <p:nvPicPr>
          <p:cNvPr id="6" name="Picture 3" descr="C:\Users\BrazhkinaAO\Desktop\фото и видео\2019\09.08.2019 физкультурный праздник Веселый Мяч\IMG_23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3357562"/>
            <a:ext cx="2024097" cy="30374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2690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43608" y="188640"/>
            <a:ext cx="8029954" cy="3168352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Физиотерапевтический  кабинет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осуществляет 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-, 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свето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теплолечение,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аэрозоль - терапию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ароматерапию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кислородные коктейли, ингаляционная терапия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магнит-терапия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пролеченных случаев - 302.</a:t>
            </a:r>
            <a:b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Выполнено процедур – 7 999.</a:t>
            </a:r>
            <a:b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Охват физиотерапевтическими процедурами – 100 %.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BrazhkinaAO\Desktop\фото и видео\2019\19.12.2019 ЮБИЛЕЙ\ФОТО К ЮБИЛЕЮ\МЕДИКИ\IMG_43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8892" y="3388042"/>
            <a:ext cx="4643470" cy="30956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1776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043608" y="260648"/>
            <a:ext cx="8064896" cy="6534939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  2019 г.  в  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изолятор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поступило 180 детей (2018г.- 224, 2017 г. – 198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Выписано – 176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детей.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Средний койко-день –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6,0 (2018г.- 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6,0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2017г. -6,21, 2016 г. – 6,28).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Кроме заболевших, в изолятор направлялись дети с превентивной целью для организации 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индивидуального наблюдения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после 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стационарного лечения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карантину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вновь посту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пившие (с 17.05.2018г. изолятор выполняет функции приемно-карантинного отделения). 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922114"/>
          </a:xfrm>
        </p:spPr>
        <p:txBody>
          <a:bodyPr/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Дети - инвалиды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899592" y="1196751"/>
            <a:ext cx="8064896" cy="5661248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 года  на  учёте  состояло 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детей инвалидов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из них вновь инвалидность  была  оформлена 1  ребенку. Выбыло детей инвалидов в детский дом - 2 ребенка и 2 ребенка – в семью.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 конец   года  состоит на  учёте – 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детей.</a:t>
            </a: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BrazhkinaAO\Desktop\фото и видео\2019\Наши дети 2019\IMG_24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3929066"/>
            <a:ext cx="3429025" cy="2286016"/>
          </a:xfrm>
          <a:prstGeom prst="rect">
            <a:avLst/>
          </a:prstGeom>
          <a:noFill/>
        </p:spPr>
      </p:pic>
      <p:pic>
        <p:nvPicPr>
          <p:cNvPr id="6" name="Picture 3" descr="C:\Users\BrazhkinaAO\Desktop\фото и видео\2019\Наши дети 2019\IMG_11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3965856"/>
            <a:ext cx="3071834" cy="2249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16632"/>
            <a:ext cx="7962088" cy="6624736"/>
          </a:xfrm>
        </p:spPr>
        <p:txBody>
          <a:bodyPr>
            <a:normAutofit fontScale="92500" lnSpcReduction="20000"/>
          </a:bodyPr>
          <a:lstStyle/>
          <a:p>
            <a:pPr marL="82296" indent="0" algn="ctr">
              <a:buNone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Проверки в 2019 г.:</a:t>
            </a:r>
            <a:endPara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Департаментом  образования</a:t>
            </a:r>
            <a:r>
              <a:rPr lang="ru-RU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мэрии г. Ярославля – 2 проверки по защите прав несовершеннолетних;</a:t>
            </a:r>
          </a:p>
          <a:p>
            <a:pPr algn="just"/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Департаментом образования Ярославской области – 2 проверки;</a:t>
            </a:r>
          </a:p>
          <a:p>
            <a:pPr algn="just"/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Управлением </a:t>
            </a:r>
            <a:r>
              <a:rPr lang="ru-RU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Роспотребнадзора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 ЯО;</a:t>
            </a:r>
          </a:p>
          <a:p>
            <a:pPr algn="just"/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Прокуратурой Заволжского района г. Ярославля;</a:t>
            </a:r>
          </a:p>
          <a:p>
            <a:pPr algn="just"/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Государственной инспекцией труда в ЯО;</a:t>
            </a:r>
          </a:p>
          <a:p>
            <a:pPr algn="just"/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Федеральной службой по экологическому, технологическому и атомному надзору (</a:t>
            </a:r>
            <a:r>
              <a:rPr lang="ru-RU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– 2 проверки;</a:t>
            </a:r>
          </a:p>
          <a:p>
            <a:pPr algn="just"/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Управлением </a:t>
            </a:r>
            <a:r>
              <a:rPr lang="ru-RU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Россельхознадзора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Отделом надзорной деятельности по пожарной безопасности ГУ МЧС России по ЯО.</a:t>
            </a:r>
          </a:p>
          <a:p>
            <a:pPr marL="82296" indent="0" algn="just">
              <a:buNone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266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899591" y="260648"/>
            <a:ext cx="8030127" cy="5865515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2019 г. проводилась многоплановая и трудоемкая работа по 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социальной защите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воспитанников: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пенсий по инвалидности и утрате кормильца;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закрепление жилья и постановка на внеочередное получение жилья воспитанниками;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лишение (ограничение) родительских прав и взыскание алиментов на содержание детей;</a:t>
            </a: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99592" y="260648"/>
            <a:ext cx="8244408" cy="6453336"/>
          </a:xfrm>
        </p:spPr>
        <p:txBody>
          <a:bodyPr/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органами опеки и попечительства, со службами судебных приставов, органами дознания и судебными участками мировых судей области, с администрациями городов, муниципальных округов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образований;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гражданства, временной регистрации, страховых медицинских полисов, страховых пенсионных свидетельств, открытие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сберкнижек;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соглашений и индивидуальных планов развития детей.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96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922114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b="1" i="1" dirty="0" smtClean="0"/>
              <a:t>        </a:t>
            </a:r>
            <a:r>
              <a:rPr lang="ru-RU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на 2020 год</a:t>
            </a:r>
            <a:endParaRPr lang="ru-RU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115616" y="1340768"/>
            <a:ext cx="7814101" cy="5302942"/>
          </a:xfrm>
        </p:spPr>
        <p:txBody>
          <a:bodyPr>
            <a:normAutofit/>
          </a:bodyPr>
          <a:lstStyle/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птимизация работы учреждения.</a:t>
            </a: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Продолжение работы по приведению в соответствие должностей квалификационным требованиям. </a:t>
            </a: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указов президента, Постановлений правительства РФ и области.</a:t>
            </a: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взаимодействие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медико-психолого-педагогической службы.</a:t>
            </a: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Продолжить обучение сотрудников в части сохранения психологического здоровья воспитанников.</a:t>
            </a:r>
          </a:p>
          <a:p>
            <a:endParaRPr lang="ru-RU" sz="2800" dirty="0" smtClean="0">
              <a:solidFill>
                <a:srgbClr val="C00000"/>
              </a:solidFill>
            </a:endParaRPr>
          </a:p>
          <a:p>
            <a:endParaRPr lang="ru-RU" sz="2000" dirty="0" smtClean="0">
              <a:solidFill>
                <a:srgbClr val="C00000"/>
              </a:solidFill>
            </a:endParaRPr>
          </a:p>
          <a:p>
            <a:endParaRPr lang="ru-RU" sz="2800" dirty="0" smtClean="0">
              <a:solidFill>
                <a:srgbClr val="C00000"/>
              </a:solidFill>
            </a:endParaRPr>
          </a:p>
          <a:p>
            <a:endParaRPr lang="ru-RU" sz="2800" dirty="0" smtClean="0">
              <a:solidFill>
                <a:srgbClr val="C00000"/>
              </a:solidFill>
            </a:endParaRPr>
          </a:p>
          <a:p>
            <a:endParaRPr lang="ru-RU" sz="2800" dirty="0" smtClean="0">
              <a:solidFill>
                <a:srgbClr val="C00000"/>
              </a:solidFill>
            </a:endParaRPr>
          </a:p>
          <a:p>
            <a:endParaRPr lang="ru-RU" sz="1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404664"/>
            <a:ext cx="7674056" cy="5915744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Одним из основных 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качественных показателей работы дома ребенка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выполнение плана койко-дней.</a:t>
            </a:r>
          </a:p>
          <a:p>
            <a:pPr marL="82296" indent="0" algn="just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Выполнено за 2019 год 17 575 койко-дней (2018 год – 16 652 койко-дня).</a:t>
            </a:r>
          </a:p>
          <a:p>
            <a:pPr marL="82296" indent="0" algn="just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2019 г. план выполнен на 69 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(2018год – 65%).</a:t>
            </a:r>
          </a:p>
          <a:p>
            <a:pPr marL="82296" indent="0" algn="just">
              <a:buNone/>
            </a:pP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2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0"/>
            <a:ext cx="7746064" cy="2924944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AC33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внимание!</a:t>
            </a:r>
            <a:endParaRPr lang="ru-RU" sz="48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endParaRPr lang="ru-RU" dirty="0"/>
          </a:p>
        </p:txBody>
      </p:sp>
      <p:pic>
        <p:nvPicPr>
          <p:cNvPr id="1026" name="Picture 2" descr="C:\Users\Людмила\Saved Games\Desktop\IMG_247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431830"/>
            <a:ext cx="5580112" cy="372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89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260648"/>
            <a:ext cx="7776864" cy="6408712"/>
          </a:xfrm>
        </p:spPr>
        <p:txBody>
          <a:bodyPr>
            <a:normAutofit/>
          </a:bodyPr>
          <a:lstStyle/>
          <a:p>
            <a:pPr marL="82296" indent="0" algn="ctr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отчетный год поступило 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59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детей,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том числе в возрасте до 1 года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- 28 (47,5%),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выбыло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- 68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dirty="0"/>
          </a:p>
        </p:txBody>
      </p:sp>
      <p:pic>
        <p:nvPicPr>
          <p:cNvPr id="4" name="Picture 2" descr="C:\Users\BrazhkinaAO\Desktop\фото и видео\2019\Наши дети 2019\летние прогулки\IMG_16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2357430"/>
            <a:ext cx="5843578" cy="38957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2244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9648468"/>
              </p:ext>
            </p:extLst>
          </p:nvPr>
        </p:nvGraphicFramePr>
        <p:xfrm>
          <a:off x="1187623" y="188640"/>
          <a:ext cx="7776865" cy="64865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7871"/>
                <a:gridCol w="1927871"/>
                <a:gridCol w="1927871"/>
                <a:gridCol w="1993252"/>
              </a:tblGrid>
              <a:tr h="501307">
                <a:tc>
                  <a:txBody>
                    <a:bodyPr/>
                    <a:lstStyle/>
                    <a:p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3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2017</a:t>
                      </a:r>
                      <a:endParaRPr lang="ru-RU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3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2018</a:t>
                      </a:r>
                      <a:endParaRPr lang="ru-RU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3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2019</a:t>
                      </a:r>
                      <a:endParaRPr lang="ru-RU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12137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Поступило детей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79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877287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Выбыло детей, в</a:t>
                      </a:r>
                      <a:r>
                        <a:rPr lang="ru-RU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том числе: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94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             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749277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Оформлено в семью всего, в том числе: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усыновление,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опека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возвращено</a:t>
                      </a:r>
                      <a:r>
                        <a:rPr lang="ru-RU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родную семью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93(98,9%)</a:t>
                      </a:r>
                    </a:p>
                    <a:p>
                      <a:pPr algn="ctr"/>
                      <a:endParaRPr lang="ru-RU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51 (54,8%)</a:t>
                      </a:r>
                    </a:p>
                    <a:p>
                      <a:pPr algn="ctr"/>
                      <a:endParaRPr lang="ru-RU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 (45,2%)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64 (98,5%)</a:t>
                      </a:r>
                    </a:p>
                    <a:p>
                      <a:pPr algn="ctr"/>
                      <a:endParaRPr lang="ru-RU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38 (58,5%)</a:t>
                      </a:r>
                    </a:p>
                    <a:p>
                      <a:pPr algn="ctr"/>
                      <a:endParaRPr lang="ru-RU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(40%)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 (94,2%)        </a:t>
                      </a:r>
                    </a:p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</a:t>
                      </a:r>
                    </a:p>
                    <a:p>
                      <a:pPr algn="ctr"/>
                      <a:endParaRPr lang="ru-RU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52 (81,3%)        </a:t>
                      </a:r>
                    </a:p>
                    <a:p>
                      <a:pPr algn="ctr"/>
                      <a:endParaRPr lang="ru-RU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(18,7%)          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056567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Переведено</a:t>
                      </a:r>
                      <a:r>
                        <a:rPr lang="ru-RU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детский дом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1(1,1%)</a:t>
                      </a:r>
                    </a:p>
                    <a:p>
                      <a:pPr algn="ctr"/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1</a:t>
                      </a:r>
                      <a:r>
                        <a:rPr lang="ru-RU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(1,5%)</a:t>
                      </a:r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(5,8%)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12137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Умерло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ru-RU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-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7028803"/>
              </p:ext>
            </p:extLst>
          </p:nvPr>
        </p:nvGraphicFramePr>
        <p:xfrm>
          <a:off x="1043608" y="476672"/>
          <a:ext cx="8099031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9619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5727" y="165179"/>
            <a:ext cx="8244408" cy="6599212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ru-RU" sz="2800" dirty="0" smtClean="0"/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оличество  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поступающих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уменьшается.</a:t>
            </a:r>
          </a:p>
          <a:p>
            <a:pPr marL="82296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2019 г. количество выбывших детей превышает число поступивших.</a:t>
            </a:r>
          </a:p>
          <a:p>
            <a:pPr>
              <a:buFontTx/>
              <a:buChar char="-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устройство на воспитание в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семью остаётся на высоких цифрах.</a:t>
            </a:r>
          </a:p>
          <a:p>
            <a:pPr>
              <a:buFontTx/>
              <a:buChar char="-"/>
            </a:pP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возвращенных в родную семью уменьшилось (основная причина – снижение количества детей, поступающих временно по соглашению).</a:t>
            </a: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G:\IMG_40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873334"/>
            <a:ext cx="3888432" cy="2788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678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4984</TotalTime>
  <Words>1531</Words>
  <Application>Microsoft Office PowerPoint</Application>
  <PresentationFormat>Экран (4:3)</PresentationFormat>
  <Paragraphs>442</Paragraphs>
  <Slides>50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50</vt:i4>
      </vt:variant>
    </vt:vector>
  </HeadingPairs>
  <TitlesOfParts>
    <vt:vector size="51" baseType="lpstr">
      <vt:lpstr>Солнцестояние</vt:lpstr>
      <vt:lpstr>Отчёт главного врача  ГКУЗ ЯО «Областной специализированный дом ребёнка №1»  за 2019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Мониторинг выбытия детей   с 2017 по 2019г.</vt:lpstr>
      <vt:lpstr>Презентация PowerPoint</vt:lpstr>
      <vt:lpstr> Продолжена активная разъяснительная работа по устройству ребенка на воспитание в семьи, особенный акцент сделан на возвращение малыша в родную семью.  Всего по направлению Центра усыновления и опеки проведено  62 знакомства (2018 г. – 79).</vt:lpstr>
      <vt:lpstr>Презентация PowerPoint</vt:lpstr>
      <vt:lpstr>Движение кадров:</vt:lpstr>
      <vt:lpstr>Численность работников</vt:lpstr>
      <vt:lpstr>Повышение  квалификации</vt:lpstr>
      <vt:lpstr>Аттестация среднего  медицинского персонала</vt:lpstr>
      <vt:lpstr>Квалификационные категории среднего медицинского персонала за 2019 год </vt:lpstr>
      <vt:lpstr> </vt:lpstr>
      <vt:lpstr>Презентация PowerPoint</vt:lpstr>
      <vt:lpstr>Презентация PowerPoint</vt:lpstr>
      <vt:lpstr>Образование работников</vt:lpstr>
      <vt:lpstr>     Сравнительная диаграмма образования сотрудников учреждения    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На основании майского указа Президента от 07.05.2012г. № 598 «О совершенствовании государственной политики в сфере здравоохранения» и Постановления Правительства Ярославской от 18.03.2013г. № 249-п «Об утверждении плана мероприятий («дорожной карты») по реализации изменений в отраслях социальной сферы, направленных на повышение эффективности здравоохранения в Ярославской области» соблюдается выполнение «дорожной карты» в учреждении.</vt:lpstr>
      <vt:lpstr>Презентация PowerPoint</vt:lpstr>
      <vt:lpstr>Презентация PowerPoint</vt:lpstr>
      <vt:lpstr>                 16.12.2019г. вышло Постановление Правительства Ярославской области № 878-п «О внесении изменений в Постановление Правительства ЯО № 765-п от 12.10.2017г.», на основании которого с 01.01.2020г. увеличиваются должностные оклады всем работникам.  Несмотря на увеличение должностных окладов, фонд заработной платы учреждения остался на прежнем уровне. Как следствие – средняя заработная плата останется на прежнем уровне за счет увеличения окладной части и снижения стимулирующей части заработной платы. </vt:lpstr>
      <vt:lpstr>Презентация PowerPoint</vt:lpstr>
      <vt:lpstr>Презентация PowerPoint</vt:lpstr>
      <vt:lpstr>Презентация PowerPoint</vt:lpstr>
      <vt:lpstr>Организация питания детей</vt:lpstr>
      <vt:lpstr>Презентация PowerPoint</vt:lpstr>
      <vt:lpstr>Презентация PowerPoint</vt:lpstr>
      <vt:lpstr>        Состояние  здоровья  детей</vt:lpstr>
      <vt:lpstr>Презентация PowerPoint</vt:lpstr>
      <vt:lpstr>Презентация PowerPoint</vt:lpstr>
      <vt:lpstr>Презентация PowerPoint</vt:lpstr>
      <vt:lpstr>Физиотерапевтический  кабинет: осуществляет электро-, свето- теплолечение, аэрозоль - терапию, ароматерапию, кислородные коктейли, ингаляционная терапия, магнит-терапия. Количество пролеченных случаев - 302. Выполнено процедур – 7 999. Охват физиотерапевтическими процедурами – 100 %.</vt:lpstr>
      <vt:lpstr>Презентация PowerPoint</vt:lpstr>
      <vt:lpstr>           Дети - инвалиды</vt:lpstr>
      <vt:lpstr>Презентация PowerPoint</vt:lpstr>
      <vt:lpstr>Презентация PowerPoint</vt:lpstr>
      <vt:lpstr>Презентация PowerPoint</vt:lpstr>
      <vt:lpstr>        Задачи на 2020 год</vt:lpstr>
      <vt:lpstr>Благодарю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Областная целевая программа «Семья и дети» подпрограмма «Право ребенка на семью»: создание на базе ГУЗ ЯО «Областной специализированный дом ребенка №1» службы помощи матери, оказавшейся в трудной жизненной ситуации, в рамках конкурсных программ Российской Федерации</dc:title>
  <dc:creator>Я</dc:creator>
  <cp:lastModifiedBy>Людмила</cp:lastModifiedBy>
  <cp:revision>551</cp:revision>
  <cp:lastPrinted>2019-02-26T08:09:37Z</cp:lastPrinted>
  <dcterms:created xsi:type="dcterms:W3CDTF">2011-01-16T09:27:12Z</dcterms:created>
  <dcterms:modified xsi:type="dcterms:W3CDTF">2020-02-27T09:15:06Z</dcterms:modified>
</cp:coreProperties>
</file>